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301" r:id="rId3"/>
    <p:sldId id="302" r:id="rId4"/>
    <p:sldId id="303" r:id="rId5"/>
    <p:sldId id="434" r:id="rId6"/>
    <p:sldId id="433" r:id="rId7"/>
    <p:sldId id="436" r:id="rId8"/>
    <p:sldId id="435" r:id="rId9"/>
    <p:sldId id="437" r:id="rId10"/>
    <p:sldId id="438" r:id="rId11"/>
    <p:sldId id="439" r:id="rId12"/>
    <p:sldId id="440" r:id="rId13"/>
    <p:sldId id="442" r:id="rId14"/>
    <p:sldId id="329" r:id="rId15"/>
    <p:sldId id="296" r:id="rId16"/>
    <p:sldId id="281" r:id="rId17"/>
    <p:sldId id="305" r:id="rId18"/>
    <p:sldId id="318" r:id="rId19"/>
    <p:sldId id="306" r:id="rId20"/>
    <p:sldId id="307" r:id="rId21"/>
    <p:sldId id="308" r:id="rId22"/>
    <p:sldId id="309" r:id="rId23"/>
    <p:sldId id="310" r:id="rId24"/>
    <p:sldId id="312" r:id="rId25"/>
    <p:sldId id="311" r:id="rId26"/>
    <p:sldId id="316" r:id="rId27"/>
    <p:sldId id="31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FF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05"/>
    <p:restoredTop sz="93742"/>
  </p:normalViewPr>
  <p:slideViewPr>
    <p:cSldViewPr snapToGrid="0" snapToObjects="1">
      <p:cViewPr varScale="1">
        <p:scale>
          <a:sx n="116" d="100"/>
          <a:sy n="116" d="100"/>
        </p:scale>
        <p:origin x="21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954960-2FD2-2C48-A350-FA80853967F8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58265-9EB9-8B41-AC39-306DE9657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702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B28C75-60E9-BE4A-8635-52A2B84AF2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947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B28C75-60E9-BE4A-8635-52A2B84AF2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661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B28C75-60E9-BE4A-8635-52A2B84AF2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37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B28C75-60E9-BE4A-8635-52A2B84AF2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9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B28C75-60E9-BE4A-8635-52A2B84AF2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351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B28C75-60E9-BE4A-8635-52A2B84AF2D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7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B28C75-60E9-BE4A-8635-52A2B84AF2D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69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B28C75-60E9-BE4A-8635-52A2B84AF2D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036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B28C75-60E9-BE4A-8635-52A2B84AF2D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763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46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88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17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74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8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3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9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00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79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92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54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08699-CE29-634D-83B5-1061B2BD35A6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4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outliers/" TargetMode="External"/><Relationship Id="rId2" Type="http://schemas.openxmlformats.org/officeDocument/2006/relationships/hyperlink" Target="https://cran.r-project.org/web/packages/MCMCglmm/index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2885" y="1122363"/>
            <a:ext cx="10499463" cy="4277976"/>
          </a:xfrm>
        </p:spPr>
        <p:txBody>
          <a:bodyPr>
            <a:normAutofit fontScale="90000"/>
          </a:bodyPr>
          <a:lstStyle/>
          <a:p>
            <a:pPr algn="l"/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sz="4900" dirty="0"/>
            </a:br>
            <a:br>
              <a:rPr lang="en-US" sz="4900" dirty="0"/>
            </a:br>
            <a:r>
              <a:rPr lang="en-US" sz="4900" dirty="0"/>
              <a:t>Binary Response Variables, Random vs Fixed Effects, and Outliers </a:t>
            </a:r>
            <a:br>
              <a:rPr lang="en-US" sz="4900" dirty="0"/>
            </a:br>
            <a:r>
              <a:rPr lang="en-US" sz="4000" dirty="0"/>
              <a:t>Biology 683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Lecture GLM3</a:t>
            </a: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r>
              <a:rPr lang="en-US" sz="2800" dirty="0"/>
              <a:t>Heath Blackmon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983" y="3153223"/>
            <a:ext cx="7716253" cy="239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10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0BBE3C-59E5-F448-8B16-6573F317B827}"/>
              </a:ext>
            </a:extLst>
          </p:cNvPr>
          <p:cNvSpPr txBox="1"/>
          <p:nvPr/>
        </p:nvSpPr>
        <p:spPr>
          <a:xfrm>
            <a:off x="0" y="-1"/>
            <a:ext cx="1219200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sz="1000" dirty="0"/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GWAS – Continuous trait</a:t>
            </a:r>
          </a:p>
          <a:p>
            <a:endParaRPr lang="en-US" sz="1000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8DD63625-EACA-AD4A-8C7F-045DEBEDAC0D}"/>
              </a:ext>
            </a:extLst>
          </p:cNvPr>
          <p:cNvSpPr/>
          <p:nvPr/>
        </p:nvSpPr>
        <p:spPr>
          <a:xfrm>
            <a:off x="4937760" y="2425566"/>
            <a:ext cx="2387065" cy="914400"/>
          </a:xfrm>
          <a:prstGeom prst="parallelogram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8CC014-7172-0B4E-BDF1-0EEDA8DA0274}"/>
              </a:ext>
            </a:extLst>
          </p:cNvPr>
          <p:cNvSpPr txBox="1"/>
          <p:nvPr/>
        </p:nvSpPr>
        <p:spPr>
          <a:xfrm>
            <a:off x="593767" y="1056625"/>
            <a:ext cx="505453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AGTTGACTACTGCATACTCGT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AGTTGACTACTGCATACTCGT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AGTTGACTACTGCATACTCGT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AGTAGACTACTGCATACTCGT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TGTAGACTACTGCATACTCGT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AGTAGACTACTGCATACTCGT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TGTAGACTACTGCATACTCGT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TGTTGACTACTGCATACTCGT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AGTAGACTACTGCATACTCGT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TGTAGACTACTGCATACTCGT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TGTTGACTACTGCATACTCGT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TGTTGACTACTGCATACTCGT</a:t>
            </a:r>
          </a:p>
        </p:txBody>
      </p:sp>
      <p:pic>
        <p:nvPicPr>
          <p:cNvPr id="14" name="Graphic 13" descr="Cow">
            <a:extLst>
              <a:ext uri="{FF2B5EF4-FFF2-40B4-BE49-F238E27FC236}">
                <a16:creationId xmlns:a16="http://schemas.microsoft.com/office/drawing/2014/main" id="{CF784612-7A8B-DD49-B774-DE6A72336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504" y="2974751"/>
            <a:ext cx="338842" cy="338842"/>
          </a:xfrm>
          <a:prstGeom prst="rect">
            <a:avLst/>
          </a:prstGeom>
        </p:spPr>
      </p:pic>
      <p:pic>
        <p:nvPicPr>
          <p:cNvPr id="15" name="Graphic 14" descr="Cow">
            <a:extLst>
              <a:ext uri="{FF2B5EF4-FFF2-40B4-BE49-F238E27FC236}">
                <a16:creationId xmlns:a16="http://schemas.microsoft.com/office/drawing/2014/main" id="{213373D8-9EED-0C4A-BF02-75A64716E7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504" y="1326730"/>
            <a:ext cx="338842" cy="338842"/>
          </a:xfrm>
          <a:prstGeom prst="rect">
            <a:avLst/>
          </a:prstGeom>
        </p:spPr>
      </p:pic>
      <p:pic>
        <p:nvPicPr>
          <p:cNvPr id="17" name="Graphic 16" descr="Cow">
            <a:extLst>
              <a:ext uri="{FF2B5EF4-FFF2-40B4-BE49-F238E27FC236}">
                <a16:creationId xmlns:a16="http://schemas.microsoft.com/office/drawing/2014/main" id="{76E73B2D-4EDA-2446-9A2E-9477E2C7AB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504" y="2210149"/>
            <a:ext cx="338842" cy="3388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A2F97B6-3119-AA43-B5B0-D323660617A5}"/>
              </a:ext>
            </a:extLst>
          </p:cNvPr>
          <p:cNvSpPr/>
          <p:nvPr/>
        </p:nvSpPr>
        <p:spPr>
          <a:xfrm>
            <a:off x="7493331" y="1479279"/>
            <a:ext cx="3257463" cy="28983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 descr="Cow">
            <a:extLst>
              <a:ext uri="{FF2B5EF4-FFF2-40B4-BE49-F238E27FC236}">
                <a16:creationId xmlns:a16="http://schemas.microsoft.com/office/drawing/2014/main" id="{075737E2-C1EE-CF40-AFD7-8FC51ACE5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375" y="4778427"/>
            <a:ext cx="338842" cy="338842"/>
          </a:xfrm>
          <a:prstGeom prst="rect">
            <a:avLst/>
          </a:prstGeom>
        </p:spPr>
      </p:pic>
      <p:pic>
        <p:nvPicPr>
          <p:cNvPr id="19" name="Graphic 18" descr="Cow">
            <a:extLst>
              <a:ext uri="{FF2B5EF4-FFF2-40B4-BE49-F238E27FC236}">
                <a16:creationId xmlns:a16="http://schemas.microsoft.com/office/drawing/2014/main" id="{B50CB5B2-F96E-6E4A-8440-51C83B6D4F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504" y="5596705"/>
            <a:ext cx="338842" cy="338842"/>
          </a:xfrm>
          <a:prstGeom prst="rect">
            <a:avLst/>
          </a:prstGeom>
        </p:spPr>
      </p:pic>
      <p:pic>
        <p:nvPicPr>
          <p:cNvPr id="20" name="Graphic 19" descr="Cow">
            <a:extLst>
              <a:ext uri="{FF2B5EF4-FFF2-40B4-BE49-F238E27FC236}">
                <a16:creationId xmlns:a16="http://schemas.microsoft.com/office/drawing/2014/main" id="{B5C2BF80-AD66-FB48-AFD8-076ACF5F6C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504" y="3928420"/>
            <a:ext cx="338842" cy="3388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D2FF24C-A651-6246-B47B-BD329A0ED98C}"/>
              </a:ext>
            </a:extLst>
          </p:cNvPr>
          <p:cNvSpPr/>
          <p:nvPr/>
        </p:nvSpPr>
        <p:spPr>
          <a:xfrm>
            <a:off x="593767" y="1056625"/>
            <a:ext cx="4583875" cy="8790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6329D9-1227-7843-AF76-BF12807ACDFF}"/>
              </a:ext>
            </a:extLst>
          </p:cNvPr>
          <p:cNvSpPr/>
          <p:nvPr/>
        </p:nvSpPr>
        <p:spPr>
          <a:xfrm>
            <a:off x="593766" y="1921106"/>
            <a:ext cx="4583875" cy="8790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2EE3E2-F339-064D-AEDB-63A2DC03302A}"/>
              </a:ext>
            </a:extLst>
          </p:cNvPr>
          <p:cNvSpPr/>
          <p:nvPr/>
        </p:nvSpPr>
        <p:spPr>
          <a:xfrm>
            <a:off x="593765" y="2785426"/>
            <a:ext cx="4583875" cy="8790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3AEF3D-BC64-FD45-814E-23231BBA6FA7}"/>
              </a:ext>
            </a:extLst>
          </p:cNvPr>
          <p:cNvSpPr/>
          <p:nvPr/>
        </p:nvSpPr>
        <p:spPr>
          <a:xfrm>
            <a:off x="593764" y="3630190"/>
            <a:ext cx="4583875" cy="8790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ACF5ED-A23A-9540-AD68-50E9E0A74E8E}"/>
              </a:ext>
            </a:extLst>
          </p:cNvPr>
          <p:cNvSpPr/>
          <p:nvPr/>
        </p:nvSpPr>
        <p:spPr>
          <a:xfrm>
            <a:off x="593764" y="4482635"/>
            <a:ext cx="4583875" cy="8790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7C0DE2F-7925-8244-857B-13A3532CA626}"/>
              </a:ext>
            </a:extLst>
          </p:cNvPr>
          <p:cNvSpPr/>
          <p:nvPr/>
        </p:nvSpPr>
        <p:spPr>
          <a:xfrm>
            <a:off x="593763" y="5326600"/>
            <a:ext cx="4583875" cy="8790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2DEFDD-1584-524E-8C05-2D63C38304B6}"/>
              </a:ext>
            </a:extLst>
          </p:cNvPr>
          <p:cNvSpPr txBox="1"/>
          <p:nvPr/>
        </p:nvSpPr>
        <p:spPr>
          <a:xfrm>
            <a:off x="7584846" y="4377618"/>
            <a:ext cx="307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AA                   AT                      TT</a:t>
            </a:r>
          </a:p>
        </p:txBody>
      </p:sp>
      <p:pic>
        <p:nvPicPr>
          <p:cNvPr id="26" name="Graphic 25" descr="Cow">
            <a:extLst>
              <a:ext uri="{FF2B5EF4-FFF2-40B4-BE49-F238E27FC236}">
                <a16:creationId xmlns:a16="http://schemas.microsoft.com/office/drawing/2014/main" id="{C93891AE-9048-234A-AF49-7939E4D50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3018" y="3994441"/>
            <a:ext cx="338842" cy="338842"/>
          </a:xfrm>
          <a:prstGeom prst="rect">
            <a:avLst/>
          </a:prstGeom>
        </p:spPr>
      </p:pic>
      <p:pic>
        <p:nvPicPr>
          <p:cNvPr id="27" name="Graphic 26" descr="Cow">
            <a:extLst>
              <a:ext uri="{FF2B5EF4-FFF2-40B4-BE49-F238E27FC236}">
                <a16:creationId xmlns:a16="http://schemas.microsoft.com/office/drawing/2014/main" id="{29D8598B-5783-6640-BB49-437DBF6A38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52312" y="1402254"/>
            <a:ext cx="338842" cy="338842"/>
          </a:xfrm>
          <a:prstGeom prst="rect">
            <a:avLst/>
          </a:prstGeom>
        </p:spPr>
      </p:pic>
      <p:pic>
        <p:nvPicPr>
          <p:cNvPr id="28" name="Graphic 27" descr="Cow">
            <a:extLst>
              <a:ext uri="{FF2B5EF4-FFF2-40B4-BE49-F238E27FC236}">
                <a16:creationId xmlns:a16="http://schemas.microsoft.com/office/drawing/2014/main" id="{EE5E2AC9-8F72-5447-B59C-A04C7396D3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83829" y="2664397"/>
            <a:ext cx="338842" cy="3388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9D3221-4626-A242-9E52-926DB708DC62}"/>
              </a:ext>
            </a:extLst>
          </p:cNvPr>
          <p:cNvSpPr txBox="1"/>
          <p:nvPr/>
        </p:nvSpPr>
        <p:spPr>
          <a:xfrm rot="16200000">
            <a:off x="6752037" y="2649152"/>
            <a:ext cx="1113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coat color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572D2B-5D70-2F4E-808A-8D854F150189}"/>
              </a:ext>
            </a:extLst>
          </p:cNvPr>
          <p:cNvSpPr/>
          <p:nvPr/>
        </p:nvSpPr>
        <p:spPr>
          <a:xfrm>
            <a:off x="1280887" y="1062231"/>
            <a:ext cx="320637" cy="5149028"/>
          </a:xfrm>
          <a:prstGeom prst="rect">
            <a:avLst/>
          </a:prstGeom>
          <a:solidFill>
            <a:srgbClr val="FF2600">
              <a:alpha val="9804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9508976-1ACE-E642-90A5-140C7BBD666B}"/>
              </a:ext>
            </a:extLst>
          </p:cNvPr>
          <p:cNvSpPr/>
          <p:nvPr/>
        </p:nvSpPr>
        <p:spPr>
          <a:xfrm>
            <a:off x="10322572" y="1540446"/>
            <a:ext cx="193862" cy="190211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75608C-F0C4-5F4B-B4F8-ACB6F7106BE9}"/>
              </a:ext>
            </a:extLst>
          </p:cNvPr>
          <p:cNvSpPr/>
          <p:nvPr/>
        </p:nvSpPr>
        <p:spPr>
          <a:xfrm>
            <a:off x="8906912" y="2793481"/>
            <a:ext cx="193862" cy="190211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3F94CF-76BE-454C-9126-2884279AABD7}"/>
              </a:ext>
            </a:extLst>
          </p:cNvPr>
          <p:cNvSpPr/>
          <p:nvPr/>
        </p:nvSpPr>
        <p:spPr>
          <a:xfrm>
            <a:off x="9100774" y="2793481"/>
            <a:ext cx="193862" cy="190211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46B36F6-3C9C-AC4A-B670-8F19E2943220}"/>
              </a:ext>
            </a:extLst>
          </p:cNvPr>
          <p:cNvSpPr/>
          <p:nvPr/>
        </p:nvSpPr>
        <p:spPr>
          <a:xfrm>
            <a:off x="7803465" y="4089098"/>
            <a:ext cx="193862" cy="190211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DA3ACB1-3244-E44F-8641-F31CA43D09C8}"/>
              </a:ext>
            </a:extLst>
          </p:cNvPr>
          <p:cNvSpPr/>
          <p:nvPr/>
        </p:nvSpPr>
        <p:spPr>
          <a:xfrm>
            <a:off x="7624200" y="4092302"/>
            <a:ext cx="193862" cy="190211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8689A32-5422-9B42-9931-04FF187361F2}"/>
              </a:ext>
            </a:extLst>
          </p:cNvPr>
          <p:cNvSpPr/>
          <p:nvPr/>
        </p:nvSpPr>
        <p:spPr>
          <a:xfrm>
            <a:off x="10514764" y="1533175"/>
            <a:ext cx="193862" cy="190211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67398AB-5E5A-DE45-BAF2-8856941C91F4}"/>
              </a:ext>
            </a:extLst>
          </p:cNvPr>
          <p:cNvCxnSpPr>
            <a:cxnSpLocks/>
            <a:stCxn id="36" idx="7"/>
            <a:endCxn id="37" idx="2"/>
          </p:cNvCxnSpPr>
          <p:nvPr/>
        </p:nvCxnSpPr>
        <p:spPr>
          <a:xfrm flipV="1">
            <a:off x="7789672" y="1628281"/>
            <a:ext cx="2725092" cy="2491877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DE384BB-1384-CF45-A070-859FF17D4A22}"/>
              </a:ext>
            </a:extLst>
          </p:cNvPr>
          <p:cNvSpPr txBox="1"/>
          <p:nvPr/>
        </p:nvSpPr>
        <p:spPr>
          <a:xfrm>
            <a:off x="8749364" y="3542097"/>
            <a:ext cx="185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Highly significant!</a:t>
            </a:r>
          </a:p>
        </p:txBody>
      </p:sp>
    </p:spTree>
    <p:extLst>
      <p:ext uri="{BB962C8B-B14F-4D97-AF65-F5344CB8AC3E}">
        <p14:creationId xmlns:p14="http://schemas.microsoft.com/office/powerpoint/2010/main" val="128560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0BBE3C-59E5-F448-8B16-6573F317B827}"/>
              </a:ext>
            </a:extLst>
          </p:cNvPr>
          <p:cNvSpPr txBox="1"/>
          <p:nvPr/>
        </p:nvSpPr>
        <p:spPr>
          <a:xfrm>
            <a:off x="0" y="-1"/>
            <a:ext cx="12192000" cy="67710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sz="1000" dirty="0"/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GWAS - Problems </a:t>
            </a:r>
            <a:endParaRPr 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311012-32F9-3442-98AD-056B8611C318}"/>
              </a:ext>
            </a:extLst>
          </p:cNvPr>
          <p:cNvSpPr txBox="1"/>
          <p:nvPr/>
        </p:nvSpPr>
        <p:spPr>
          <a:xfrm>
            <a:off x="344384" y="772388"/>
            <a:ext cx="1150323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is the problem with doing this across the whole genome?</a:t>
            </a:r>
          </a:p>
          <a:p>
            <a:endParaRPr lang="en-US" sz="2400" b="1" dirty="0"/>
          </a:p>
          <a:p>
            <a:r>
              <a:rPr lang="en-US" sz="2400" b="1" dirty="0"/>
              <a:t>Multiple tests lead to more false positives!</a:t>
            </a:r>
          </a:p>
          <a:p>
            <a:endParaRPr lang="en-US" sz="2400" b="1" dirty="0"/>
          </a:p>
          <a:p>
            <a:pPr marL="342900" indent="-342900">
              <a:buAutoNum type="arabicParenR"/>
            </a:pPr>
            <a:r>
              <a:rPr lang="en-US" sz="2400" dirty="0"/>
              <a:t>require a higher level of significance 5x10</a:t>
            </a:r>
            <a:r>
              <a:rPr lang="en-US" sz="2400" baseline="30000" dirty="0"/>
              <a:t>-8</a:t>
            </a:r>
          </a:p>
          <a:p>
            <a:pPr marL="342900" indent="-342900">
              <a:buAutoNum type="arabicParenR"/>
            </a:pPr>
            <a:r>
              <a:rPr lang="en-US" sz="2400" dirty="0"/>
              <a:t>only look at the very most significant</a:t>
            </a:r>
          </a:p>
          <a:p>
            <a:pPr marL="342900" indent="-342900">
              <a:buAutoNum type="arabicParenR"/>
            </a:pPr>
            <a:r>
              <a:rPr lang="en-US" sz="2400" dirty="0"/>
              <a:t>lots of more complicated approaches too!</a:t>
            </a:r>
          </a:p>
          <a:p>
            <a:pPr marL="342900" indent="-342900">
              <a:buAutoNum type="arabicParenR"/>
            </a:pPr>
            <a:endParaRPr lang="en-US" sz="2400" dirty="0"/>
          </a:p>
          <a:p>
            <a:r>
              <a:rPr lang="en-US" sz="2400" b="1" dirty="0"/>
              <a:t>What is one of the most basic requirements of almost all statistical tests?</a:t>
            </a:r>
          </a:p>
          <a:p>
            <a:endParaRPr lang="en-US" sz="2400" dirty="0"/>
          </a:p>
          <a:p>
            <a:r>
              <a:rPr lang="en-US" sz="2400" b="1" dirty="0"/>
              <a:t>Tests normally assume independence of the data points!</a:t>
            </a:r>
          </a:p>
          <a:p>
            <a:endParaRPr lang="en-US" sz="2400" b="1" dirty="0"/>
          </a:p>
          <a:p>
            <a:pPr marL="457200" indent="-457200">
              <a:buAutoNum type="arabicParenR"/>
            </a:pPr>
            <a:r>
              <a:rPr lang="en-US" sz="2400" dirty="0"/>
              <a:t>Samples from a population will be related to each other due to ancestry (trees!)</a:t>
            </a:r>
          </a:p>
          <a:p>
            <a:pPr marL="457200" indent="-457200">
              <a:buAutoNum type="arabicParenR"/>
            </a:pPr>
            <a:r>
              <a:rPr lang="en-US" sz="2400" dirty="0"/>
              <a:t>DNA sequencing is not done equally in all groups of people (western samples are usually over represented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7511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0BBE3C-59E5-F448-8B16-6573F317B827}"/>
              </a:ext>
            </a:extLst>
          </p:cNvPr>
          <p:cNvSpPr txBox="1"/>
          <p:nvPr/>
        </p:nvSpPr>
        <p:spPr>
          <a:xfrm>
            <a:off x="0" y="-1"/>
            <a:ext cx="12192000" cy="67710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sz="1000" dirty="0"/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GWAS - Problems </a:t>
            </a:r>
            <a:endParaRPr 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311012-32F9-3442-98AD-056B8611C318}"/>
              </a:ext>
            </a:extLst>
          </p:cNvPr>
          <p:cNvSpPr txBox="1"/>
          <p:nvPr/>
        </p:nvSpPr>
        <p:spPr>
          <a:xfrm>
            <a:off x="344384" y="772388"/>
            <a:ext cx="715697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is epistasis?</a:t>
            </a:r>
          </a:p>
          <a:p>
            <a:endParaRPr lang="en-US" sz="2400" b="1" dirty="0"/>
          </a:p>
          <a:p>
            <a:r>
              <a:rPr lang="en-US" sz="2400" b="1" dirty="0"/>
              <a:t>It is the case where the impact of a genotype at one locus depend on the genotype at another locus!</a:t>
            </a:r>
          </a:p>
          <a:p>
            <a:endParaRPr lang="en-US" sz="2400" b="1" dirty="0"/>
          </a:p>
          <a:p>
            <a:r>
              <a:rPr lang="en-US" sz="2400" dirty="0"/>
              <a:t>To find this type of effect you would need to look at all pairs of genotypes. How many tests would we need to do then?</a:t>
            </a:r>
          </a:p>
          <a:p>
            <a:pPr marL="457200" indent="-457200">
              <a:buAutoNum type="arabicParenR"/>
            </a:pPr>
            <a:endParaRPr lang="en-US" sz="2400" dirty="0"/>
          </a:p>
          <a:p>
            <a:r>
              <a:rPr lang="en-US" sz="2400" dirty="0"/>
              <a:t>About 6 orders of magnitude more tests would be required.</a:t>
            </a:r>
          </a:p>
          <a:p>
            <a:endParaRPr lang="en-US" sz="2400" dirty="0"/>
          </a:p>
          <a:p>
            <a:r>
              <a:rPr lang="en-US" sz="2400" dirty="0"/>
              <a:t>Humans have around 4,000,000 sites that are variable like this which equates to 7,999,998,000,000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sz="2400" dirty="0"/>
          </a:p>
          <a:p>
            <a:endParaRPr 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30E7400-7DDF-E447-B893-8D2EF24AE5CF}"/>
              </a:ext>
            </a:extLst>
          </p:cNvPr>
          <p:cNvGrpSpPr/>
          <p:nvPr/>
        </p:nvGrpSpPr>
        <p:grpSpPr>
          <a:xfrm>
            <a:off x="7547115" y="874869"/>
            <a:ext cx="3779632" cy="3267672"/>
            <a:chOff x="6383333" y="3428999"/>
            <a:chExt cx="3779632" cy="326767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5E4B0F3-33A8-6142-830B-6D01B1776169}"/>
                </a:ext>
              </a:extLst>
            </p:cNvPr>
            <p:cNvSpPr/>
            <p:nvPr/>
          </p:nvSpPr>
          <p:spPr>
            <a:xfrm>
              <a:off x="6905502" y="3429000"/>
              <a:ext cx="3257463" cy="289833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ABBF505-B813-F147-9CF5-1F1252B4792A}"/>
                </a:ext>
              </a:extLst>
            </p:cNvPr>
            <p:cNvSpPr txBox="1"/>
            <p:nvPr/>
          </p:nvSpPr>
          <p:spPr>
            <a:xfrm>
              <a:off x="6997017" y="6327339"/>
              <a:ext cx="3074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AA                   AT                    TT</a:t>
              </a:r>
            </a:p>
          </p:txBody>
        </p:sp>
        <p:pic>
          <p:nvPicPr>
            <p:cNvPr id="7" name="Graphic 6" descr="Cow">
              <a:extLst>
                <a:ext uri="{FF2B5EF4-FFF2-40B4-BE49-F238E27FC236}">
                  <a16:creationId xmlns:a16="http://schemas.microsoft.com/office/drawing/2014/main" id="{21A0C142-82E4-7A4C-8781-A6268B085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89296" y="5509965"/>
              <a:ext cx="708167" cy="708167"/>
            </a:xfrm>
            <a:prstGeom prst="rect">
              <a:avLst/>
            </a:prstGeom>
          </p:spPr>
        </p:pic>
        <p:pic>
          <p:nvPicPr>
            <p:cNvPr id="8" name="Graphic 7" descr="Cow">
              <a:extLst>
                <a:ext uri="{FF2B5EF4-FFF2-40B4-BE49-F238E27FC236}">
                  <a16:creationId xmlns:a16="http://schemas.microsoft.com/office/drawing/2014/main" id="{094EBD3C-C967-F746-B6CC-81F48F100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97017" y="3429000"/>
              <a:ext cx="708167" cy="708167"/>
            </a:xfrm>
            <a:prstGeom prst="rect">
              <a:avLst/>
            </a:prstGeom>
          </p:spPr>
        </p:pic>
        <p:pic>
          <p:nvPicPr>
            <p:cNvPr id="9" name="Graphic 8" descr="Cow">
              <a:extLst>
                <a:ext uri="{FF2B5EF4-FFF2-40B4-BE49-F238E27FC236}">
                  <a16:creationId xmlns:a16="http://schemas.microsoft.com/office/drawing/2014/main" id="{5B4C7497-3504-1C49-BFE8-2F41BCAA7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97017" y="4495253"/>
              <a:ext cx="708167" cy="708167"/>
            </a:xfrm>
            <a:prstGeom prst="rect">
              <a:avLst/>
            </a:prstGeom>
          </p:spPr>
        </p:pic>
        <p:pic>
          <p:nvPicPr>
            <p:cNvPr id="20" name="Graphic 19" descr="Cow">
              <a:extLst>
                <a:ext uri="{FF2B5EF4-FFF2-40B4-BE49-F238E27FC236}">
                  <a16:creationId xmlns:a16="http://schemas.microsoft.com/office/drawing/2014/main" id="{34A1B64B-0C56-E247-8C21-BC1F3692B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63281" y="3428999"/>
              <a:ext cx="708167" cy="708167"/>
            </a:xfrm>
            <a:prstGeom prst="rect">
              <a:avLst/>
            </a:prstGeom>
          </p:spPr>
        </p:pic>
        <p:pic>
          <p:nvPicPr>
            <p:cNvPr id="21" name="Graphic 20" descr="Cow">
              <a:extLst>
                <a:ext uri="{FF2B5EF4-FFF2-40B4-BE49-F238E27FC236}">
                  <a16:creationId xmlns:a16="http://schemas.microsoft.com/office/drawing/2014/main" id="{D6E74739-F3B3-EC4E-AED3-C7253A605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63281" y="5509965"/>
              <a:ext cx="708167" cy="708167"/>
            </a:xfrm>
            <a:prstGeom prst="rect">
              <a:avLst/>
            </a:prstGeom>
          </p:spPr>
        </p:pic>
        <p:pic>
          <p:nvPicPr>
            <p:cNvPr id="22" name="Graphic 21" descr="Cow">
              <a:extLst>
                <a:ext uri="{FF2B5EF4-FFF2-40B4-BE49-F238E27FC236}">
                  <a16:creationId xmlns:a16="http://schemas.microsoft.com/office/drawing/2014/main" id="{D5CC10BE-E1D8-404C-A6C2-5F724BA96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63280" y="4471689"/>
              <a:ext cx="708167" cy="708167"/>
            </a:xfrm>
            <a:prstGeom prst="rect">
              <a:avLst/>
            </a:prstGeom>
          </p:spPr>
        </p:pic>
        <p:pic>
          <p:nvPicPr>
            <p:cNvPr id="23" name="Graphic 22" descr="Cow">
              <a:extLst>
                <a:ext uri="{FF2B5EF4-FFF2-40B4-BE49-F238E27FC236}">
                  <a16:creationId xmlns:a16="http://schemas.microsoft.com/office/drawing/2014/main" id="{1E74C2B3-6EF1-A247-B795-B921D1B1C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85705" y="5509965"/>
              <a:ext cx="708167" cy="708167"/>
            </a:xfrm>
            <a:prstGeom prst="rect">
              <a:avLst/>
            </a:prstGeom>
          </p:spPr>
        </p:pic>
        <p:pic>
          <p:nvPicPr>
            <p:cNvPr id="24" name="Graphic 23" descr="Cow">
              <a:extLst>
                <a:ext uri="{FF2B5EF4-FFF2-40B4-BE49-F238E27FC236}">
                  <a16:creationId xmlns:a16="http://schemas.microsoft.com/office/drawing/2014/main" id="{E9BFDECE-87F0-5542-8B8E-F32D86A95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80149" y="3428999"/>
              <a:ext cx="708167" cy="708167"/>
            </a:xfrm>
            <a:prstGeom prst="rect">
              <a:avLst/>
            </a:prstGeom>
          </p:spPr>
        </p:pic>
        <p:pic>
          <p:nvPicPr>
            <p:cNvPr id="25" name="Graphic 24" descr="Cow">
              <a:extLst>
                <a:ext uri="{FF2B5EF4-FFF2-40B4-BE49-F238E27FC236}">
                  <a16:creationId xmlns:a16="http://schemas.microsoft.com/office/drawing/2014/main" id="{95308BB2-1AA3-FA40-AF5D-7E6792FE2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80148" y="4471689"/>
              <a:ext cx="708167" cy="708167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BCAB15A-352B-814F-84CF-1D3FA62FD757}"/>
                </a:ext>
              </a:extLst>
            </p:cNvPr>
            <p:cNvSpPr txBox="1"/>
            <p:nvPr/>
          </p:nvSpPr>
          <p:spPr>
            <a:xfrm>
              <a:off x="6383333" y="3595253"/>
              <a:ext cx="476412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GG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GT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sz="1200" dirty="0"/>
            </a:p>
            <a:p>
              <a:r>
                <a:rPr lang="en-US" dirty="0"/>
                <a:t>TT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858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0BBE3C-59E5-F448-8B16-6573F317B827}"/>
              </a:ext>
            </a:extLst>
          </p:cNvPr>
          <p:cNvSpPr txBox="1"/>
          <p:nvPr/>
        </p:nvSpPr>
        <p:spPr>
          <a:xfrm>
            <a:off x="0" y="-1"/>
            <a:ext cx="12192000" cy="67710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sz="1000" dirty="0"/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GWAS - Problems </a:t>
            </a:r>
            <a:endParaRPr 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311012-32F9-3442-98AD-056B8611C318}"/>
              </a:ext>
            </a:extLst>
          </p:cNvPr>
          <p:cNvSpPr txBox="1"/>
          <p:nvPr/>
        </p:nvSpPr>
        <p:spPr>
          <a:xfrm>
            <a:off x="344383" y="772388"/>
            <a:ext cx="1061654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about the environment?</a:t>
            </a:r>
          </a:p>
          <a:p>
            <a:endParaRPr lang="en-US" sz="2400" b="1" dirty="0"/>
          </a:p>
          <a:p>
            <a:r>
              <a:rPr lang="en-US" sz="2400" b="1" dirty="0"/>
              <a:t>Many diseases have a strong environmental component (heart disease, diabetes, cancer, etc.)</a:t>
            </a:r>
          </a:p>
          <a:p>
            <a:endParaRPr lang="en-US" sz="2400" b="1" dirty="0"/>
          </a:p>
          <a:p>
            <a:r>
              <a:rPr lang="en-US" sz="2400" dirty="0"/>
              <a:t>If these are left out of the study often what is discovered is actually genetic variation that happens to coincide with environmental factors?</a:t>
            </a:r>
          </a:p>
          <a:p>
            <a:pPr marL="457200" indent="-457200">
              <a:buAutoNum type="arabicParenR"/>
            </a:pPr>
            <a:endParaRPr lang="en-US" sz="2400" dirty="0"/>
          </a:p>
          <a:p>
            <a:r>
              <a:rPr lang="en-US" sz="2400" dirty="0"/>
              <a:t>If a disease is more common in Europeans than Africans or Asians but it is because of a lifestyle characteristic any genetic variation that is common in Europeans but rare in Africans and Asians could appear associated with the disease.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7783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Mixed models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0670" y="1531345"/>
            <a:ext cx="1016856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Mixed models are models that include fixed and and random effects.</a:t>
            </a:r>
          </a:p>
          <a:p>
            <a:endParaRPr lang="en-US" sz="2800" dirty="0"/>
          </a:p>
          <a:p>
            <a:r>
              <a:rPr lang="en-US" sz="2800" dirty="0"/>
              <a:t>Fixed effects can be repeated by other researchers. These are the variables that you are interested in studying.</a:t>
            </a:r>
          </a:p>
          <a:p>
            <a:endParaRPr lang="en-US" sz="2800" dirty="0"/>
          </a:p>
          <a:p>
            <a:r>
              <a:rPr lang="en-US" sz="2800" dirty="0"/>
              <a:t>Random effects are usually nuisance parameters. These are variables that other researchers cannot replicate and you are not interested in inferring anything about them.</a:t>
            </a:r>
          </a:p>
        </p:txBody>
      </p:sp>
    </p:spTree>
    <p:extLst>
      <p:ext uri="{BB962C8B-B14F-4D97-AF65-F5344CB8AC3E}">
        <p14:creationId xmlns:p14="http://schemas.microsoft.com/office/powerpoint/2010/main" val="1568314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Mixed models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0670" y="1531345"/>
            <a:ext cx="101685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Fixed effects are the variables whose impact we wish to determine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Characteristics of the media or habitat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Experimental treatments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Age groups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Time points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Mutant genotypes</a:t>
            </a:r>
          </a:p>
          <a:p>
            <a:pPr marL="742950" lvl="1" indent="-285750">
              <a:buFont typeface="Arial" charset="0"/>
              <a:buChar char="•"/>
            </a:pPr>
            <a:endParaRPr lang="en-US" sz="2800" dirty="0"/>
          </a:p>
          <a:p>
            <a:r>
              <a:rPr lang="en-US" sz="2800" dirty="0"/>
              <a:t>Conclusions that you reach are only applicable to the groups or treatments you include in the study</a:t>
            </a:r>
          </a:p>
        </p:txBody>
      </p:sp>
    </p:spTree>
    <p:extLst>
      <p:ext uri="{BB962C8B-B14F-4D97-AF65-F5344CB8AC3E}">
        <p14:creationId xmlns:p14="http://schemas.microsoft.com/office/powerpoint/2010/main" val="862157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Example of fixed effects</a:t>
            </a:r>
          </a:p>
        </p:txBody>
      </p:sp>
      <p:sp>
        <p:nvSpPr>
          <p:cNvPr id="3" name="Rectangle 2"/>
          <p:cNvSpPr/>
          <p:nvPr/>
        </p:nvSpPr>
        <p:spPr>
          <a:xfrm>
            <a:off x="214642" y="1109317"/>
            <a:ext cx="687178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Reciprocal relocation experiment to investigate how genotype and habitat interact to determine the fitness of stickleback fish (Rundle 2002).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429" y="1294063"/>
            <a:ext cx="4925765" cy="3494505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386282"/>
              </p:ext>
            </p:extLst>
          </p:nvPr>
        </p:nvGraphicFramePr>
        <p:xfrm>
          <a:off x="864347" y="3595213"/>
          <a:ext cx="4489705" cy="185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87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8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16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5208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Source habitat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948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Shallow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Deep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8932">
                <a:tc rowSpan="2"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Test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 habitat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Shallow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12 fish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11 fish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8932">
                <a:tc v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Deep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7 fish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11 fish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4046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Example of fixed effects (two factor ANOVA)</a:t>
            </a:r>
          </a:p>
        </p:txBody>
      </p:sp>
      <p:sp>
        <p:nvSpPr>
          <p:cNvPr id="9" name="Rectangle 8"/>
          <p:cNvSpPr/>
          <p:nvPr/>
        </p:nvSpPr>
        <p:spPr>
          <a:xfrm>
            <a:off x="196151" y="1166908"/>
            <a:ext cx="5777307" cy="43907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84" y="1347159"/>
            <a:ext cx="5407974" cy="42104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-20094" y="2866827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B6B5B-5114-A747-AD8A-773AD86B3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571" y="3266797"/>
            <a:ext cx="5436427" cy="3508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4BAD2D-7D56-CF44-B7AA-61319AC47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572" y="935915"/>
            <a:ext cx="5436427" cy="200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6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Interpreting Coefficients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B6B5B-5114-A747-AD8A-773AD86B3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15" y="1569657"/>
            <a:ext cx="6246865" cy="40310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254508-BB89-4049-985A-A64DC8AF7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100" y="1569656"/>
            <a:ext cx="5177486" cy="403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420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What is a random effect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0670" y="1531345"/>
            <a:ext cx="1016856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These are randomly sampled categories of a variable that represent groups of individual measurements.  Usually random effects are not repeatable.</a:t>
            </a:r>
          </a:p>
          <a:p>
            <a:endParaRPr lang="en-US" sz="2800" dirty="0"/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Study sites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Environmental chambers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Families made up of siblings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Measurements within individuals</a:t>
            </a:r>
          </a:p>
          <a:p>
            <a:pPr marL="742950" lvl="1" indent="-285750">
              <a:buFont typeface="Arial" charset="0"/>
              <a:buChar char="•"/>
            </a:pPr>
            <a:endParaRPr lang="en-US" sz="2800" dirty="0"/>
          </a:p>
          <a:p>
            <a:r>
              <a:rPr lang="en-US" sz="2800" dirty="0"/>
              <a:t>Conclusions that you reach are applicable only to the sample being studied.</a:t>
            </a:r>
          </a:p>
        </p:txBody>
      </p:sp>
    </p:spTree>
    <p:extLst>
      <p:ext uri="{BB962C8B-B14F-4D97-AF65-F5344CB8AC3E}">
        <p14:creationId xmlns:p14="http://schemas.microsoft.com/office/powerpoint/2010/main" val="384590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Other kinds of regression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4406" y="1322024"/>
            <a:ext cx="107194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Logistic regression </a:t>
            </a:r>
            <a:r>
              <a:rPr lang="en-US" sz="2400" dirty="0"/>
              <a:t>allows us to fit a binary response variable (absent/present; alive/dead) with one or more categorical or continuous predictor variables.</a:t>
            </a:r>
          </a:p>
          <a:p>
            <a:endParaRPr lang="en-US" sz="2400" dirty="0"/>
          </a:p>
          <a:p>
            <a:r>
              <a:rPr lang="en-US" sz="2400" b="1" dirty="0"/>
              <a:t>Poisson regression </a:t>
            </a:r>
            <a:r>
              <a:rPr lang="en-US" sz="2400" dirty="0"/>
              <a:t>allows us to fit a response variable that is Poisson distributed (number of extinctions in a unit of time, number of colonies per plate, (number of occurrences for rare events)) with one or more categorical or continuous predictor variables.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12" y="4624636"/>
            <a:ext cx="94234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63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What is a random effect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0670" y="1531345"/>
            <a:ext cx="1016856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Sometimes random effects are a nuisance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Field sites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Environmental chambers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Field plots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Repeated measures</a:t>
            </a:r>
          </a:p>
          <a:p>
            <a:endParaRPr lang="en-US" sz="2800" dirty="0"/>
          </a:p>
          <a:p>
            <a:r>
              <a:rPr lang="en-US" sz="2800" dirty="0"/>
              <a:t>Occasionally random effects are of great interest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Families - Heritability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Individuals </a:t>
            </a:r>
            <a:r>
              <a:rPr lang="mr-IN" sz="2800" dirty="0"/>
              <a:t>–</a:t>
            </a:r>
            <a:r>
              <a:rPr lang="en-US" sz="2800" dirty="0"/>
              <a:t> Breeding value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74991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Example of random effects</a:t>
            </a:r>
          </a:p>
        </p:txBody>
      </p:sp>
      <p:sp>
        <p:nvSpPr>
          <p:cNvPr id="3" name="Rectangle 2"/>
          <p:cNvSpPr/>
          <p:nvPr/>
        </p:nvSpPr>
        <p:spPr>
          <a:xfrm>
            <a:off x="214642" y="1109317"/>
            <a:ext cx="687178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Impact of selective regime on horn size. Measure both the left and right horn in 25 beetles from two different selective regimes.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868752"/>
              </p:ext>
            </p:extLst>
          </p:nvPr>
        </p:nvGraphicFramePr>
        <p:xfrm>
          <a:off x="623715" y="2667714"/>
          <a:ext cx="2889505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3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3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848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Horn size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Beetle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Selective regime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64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256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276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321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321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423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401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381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409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High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High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High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High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Low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Low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Low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457" y="1826320"/>
            <a:ext cx="2940758" cy="34296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40820" y="3350292"/>
            <a:ext cx="512635" cy="597862"/>
          </a:xfrm>
          <a:prstGeom prst="rect">
            <a:avLst/>
          </a:prstGeom>
        </p:spPr>
      </p:pic>
      <p:cxnSp>
        <p:nvCxnSpPr>
          <p:cNvPr id="9" name="Straight Connector 8"/>
          <p:cNvCxnSpPr>
            <a:stCxn id="7" idx="0"/>
          </p:cNvCxnSpPr>
          <p:nvPr/>
        </p:nvCxnSpPr>
        <p:spPr>
          <a:xfrm flipH="1" flipV="1">
            <a:off x="3236499" y="3514941"/>
            <a:ext cx="761708" cy="13428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7" idx="0"/>
          </p:cNvCxnSpPr>
          <p:nvPr/>
        </p:nvCxnSpPr>
        <p:spPr>
          <a:xfrm flipH="1">
            <a:off x="3236499" y="3649223"/>
            <a:ext cx="761708" cy="12203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40820" y="3907422"/>
            <a:ext cx="512635" cy="597862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H="1" flipV="1">
            <a:off x="3236499" y="4072071"/>
            <a:ext cx="761708" cy="13428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3236499" y="4206353"/>
            <a:ext cx="761708" cy="12203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40820" y="4473558"/>
            <a:ext cx="512635" cy="597862"/>
          </a:xfrm>
          <a:prstGeom prst="rect">
            <a:avLst/>
          </a:prstGeom>
        </p:spPr>
      </p:pic>
      <p:cxnSp>
        <p:nvCxnSpPr>
          <p:cNvPr id="29" name="Straight Connector 28"/>
          <p:cNvCxnSpPr>
            <a:stCxn id="33" idx="0"/>
          </p:cNvCxnSpPr>
          <p:nvPr/>
        </p:nvCxnSpPr>
        <p:spPr>
          <a:xfrm flipH="1" flipV="1">
            <a:off x="3236499" y="4638207"/>
            <a:ext cx="761708" cy="13428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3" idx="0"/>
          </p:cNvCxnSpPr>
          <p:nvPr/>
        </p:nvCxnSpPr>
        <p:spPr>
          <a:xfrm flipH="1">
            <a:off x="3236499" y="4772489"/>
            <a:ext cx="761708" cy="12203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40820" y="5030688"/>
            <a:ext cx="512635" cy="597862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H="1" flipV="1">
            <a:off x="3236499" y="5195337"/>
            <a:ext cx="761708" cy="13428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3236499" y="5329619"/>
            <a:ext cx="761708" cy="12203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23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Example of random effects</a:t>
            </a:r>
          </a:p>
        </p:txBody>
      </p:sp>
      <p:sp>
        <p:nvSpPr>
          <p:cNvPr id="3" name="Rectangle 2"/>
          <p:cNvSpPr/>
          <p:nvPr/>
        </p:nvSpPr>
        <p:spPr>
          <a:xfrm>
            <a:off x="214642" y="1109317"/>
            <a:ext cx="687178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Identifying the predictors for the presence or absence of </a:t>
            </a:r>
            <a:r>
              <a:rPr lang="en-US" sz="2800" dirty="0" err="1"/>
              <a:t>Chrysina</a:t>
            </a:r>
            <a:r>
              <a:rPr lang="en-US" sz="2800" dirty="0"/>
              <a:t> beetles.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738164"/>
              </p:ext>
            </p:extLst>
          </p:nvPr>
        </p:nvGraphicFramePr>
        <p:xfrm>
          <a:off x="623715" y="2667714"/>
          <a:ext cx="6330539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9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13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24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24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24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24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848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Number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 collected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oak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juniper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site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trip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64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13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31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15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13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31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210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210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211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212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242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242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245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245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B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B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B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916" y="1961440"/>
            <a:ext cx="3233478" cy="375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127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Implementing a mixed effects model</a:t>
            </a:r>
          </a:p>
        </p:txBody>
      </p:sp>
      <p:sp>
        <p:nvSpPr>
          <p:cNvPr id="3" name="Rectangle 2"/>
          <p:cNvSpPr/>
          <p:nvPr/>
        </p:nvSpPr>
        <p:spPr>
          <a:xfrm>
            <a:off x="214642" y="1109317"/>
            <a:ext cx="117327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Mixed effect models can be fit using the LME function from the package </a:t>
            </a:r>
            <a:r>
              <a:rPr lang="en-US" sz="2800" dirty="0" err="1"/>
              <a:t>nlme</a:t>
            </a:r>
            <a:r>
              <a:rPr lang="en-US" sz="2800" dirty="0"/>
              <a:t>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10894" y="2864978"/>
            <a:ext cx="6053609" cy="1591953"/>
            <a:chOff x="310895" y="3165506"/>
            <a:chExt cx="4910812" cy="129142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895" y="3165506"/>
              <a:ext cx="4910812" cy="12914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540042" y="3453062"/>
              <a:ext cx="3537284" cy="228600"/>
            </a:xfrm>
            <a:prstGeom prst="rect">
              <a:avLst/>
            </a:prstGeom>
            <a:solidFill>
              <a:srgbClr val="ED7D31">
                <a:alpha val="4117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540042" y="3702332"/>
              <a:ext cx="3537284" cy="228600"/>
            </a:xfrm>
            <a:prstGeom prst="rect">
              <a:avLst/>
            </a:prstGeom>
            <a:solidFill>
              <a:srgbClr val="00B050">
                <a:alpha val="4117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54683" y="2055827"/>
            <a:ext cx="135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Fixed effects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54683" y="2824639"/>
            <a:ext cx="165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effects</a:t>
            </a:r>
          </a:p>
        </p:txBody>
      </p:sp>
      <p:cxnSp>
        <p:nvCxnSpPr>
          <p:cNvPr id="14" name="Straight Arrow Connector 13"/>
          <p:cNvCxnSpPr>
            <a:stCxn id="10" idx="1"/>
          </p:cNvCxnSpPr>
          <p:nvPr/>
        </p:nvCxnSpPr>
        <p:spPr>
          <a:xfrm flipH="1">
            <a:off x="6186523" y="2240493"/>
            <a:ext cx="868160" cy="11453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1"/>
            <a:endCxn id="9" idx="3"/>
          </p:cNvCxnSpPr>
          <p:nvPr/>
        </p:nvCxnSpPr>
        <p:spPr>
          <a:xfrm flipH="1">
            <a:off x="6186523" y="3009305"/>
            <a:ext cx="868160" cy="6583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2" idx="0"/>
          </p:cNvCxnSpPr>
          <p:nvPr/>
        </p:nvCxnSpPr>
        <p:spPr>
          <a:xfrm flipV="1">
            <a:off x="3091091" y="3808527"/>
            <a:ext cx="1144025" cy="86842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431758" y="4676954"/>
            <a:ext cx="3318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Repeated measures at sites can’t </a:t>
            </a:r>
          </a:p>
          <a:p>
            <a:pPr algn="ctr"/>
            <a:r>
              <a:rPr lang="en-US" dirty="0"/>
              <a:t>be treated as independent</a:t>
            </a:r>
          </a:p>
        </p:txBody>
      </p:sp>
    </p:spTree>
    <p:extLst>
      <p:ext uri="{BB962C8B-B14F-4D97-AF65-F5344CB8AC3E}">
        <p14:creationId xmlns:p14="http://schemas.microsoft.com/office/powerpoint/2010/main" val="1662823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Implementing a mixed effects model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493042" y="1747765"/>
            <a:ext cx="5370762" cy="875119"/>
            <a:chOff x="310895" y="3418087"/>
            <a:chExt cx="4910812" cy="80017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559" b="18481"/>
            <a:stretch/>
          </p:blipFill>
          <p:spPr>
            <a:xfrm>
              <a:off x="310895" y="3418087"/>
              <a:ext cx="4910812" cy="800174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540042" y="3418087"/>
              <a:ext cx="1319845" cy="263575"/>
            </a:xfrm>
            <a:prstGeom prst="rect">
              <a:avLst/>
            </a:prstGeom>
            <a:solidFill>
              <a:srgbClr val="ED7D31">
                <a:alpha val="4117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042" y="2622884"/>
            <a:ext cx="5370762" cy="35951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32" y="2618414"/>
            <a:ext cx="5231498" cy="35995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32" y="1733952"/>
            <a:ext cx="5231498" cy="88446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949859" y="1733951"/>
            <a:ext cx="793341" cy="302075"/>
          </a:xfrm>
          <a:prstGeom prst="rect">
            <a:avLst/>
          </a:prstGeom>
          <a:solidFill>
            <a:srgbClr val="ED7D31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364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Implementing a mixed effects model</a:t>
            </a:r>
          </a:p>
        </p:txBody>
      </p:sp>
      <p:sp>
        <p:nvSpPr>
          <p:cNvPr id="3" name="Rectangle 2"/>
          <p:cNvSpPr/>
          <p:nvPr/>
        </p:nvSpPr>
        <p:spPr>
          <a:xfrm>
            <a:off x="214642" y="1109317"/>
            <a:ext cx="117327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Mixed effect models can be fit using the LME function from the package </a:t>
            </a:r>
            <a:r>
              <a:rPr lang="en-US" sz="2800" dirty="0" err="1"/>
              <a:t>nlme</a:t>
            </a:r>
            <a:r>
              <a:rPr lang="en-US" sz="2800" dirty="0"/>
              <a:t>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1584824"/>
            <a:ext cx="3675552" cy="4641920"/>
            <a:chOff x="0" y="1584824"/>
            <a:chExt cx="3675552" cy="46419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189747"/>
              <a:ext cx="3675552" cy="403699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62" y="1584824"/>
              <a:ext cx="3662990" cy="606926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3962392" y="1590968"/>
            <a:ext cx="3893608" cy="4635776"/>
            <a:chOff x="3962392" y="1590968"/>
            <a:chExt cx="3893608" cy="463577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393" y="2189747"/>
              <a:ext cx="3893607" cy="403699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392" y="1590968"/>
              <a:ext cx="3443588" cy="611478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8142841" y="1572792"/>
            <a:ext cx="4049159" cy="4653952"/>
            <a:chOff x="8142841" y="1572792"/>
            <a:chExt cx="4049159" cy="465395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2842" y="2189746"/>
              <a:ext cx="4049158" cy="403699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2841" y="1572792"/>
              <a:ext cx="3770928" cy="629654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684421" y="6328611"/>
            <a:ext cx="9252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you report your </a:t>
            </a:r>
            <a:r>
              <a:rPr lang="en-US" dirty="0" err="1"/>
              <a:t>df</a:t>
            </a:r>
            <a:r>
              <a:rPr lang="en-US" dirty="0"/>
              <a:t> with your F-statistic the reviewer will know if you did the right type of model</a:t>
            </a:r>
          </a:p>
        </p:txBody>
      </p:sp>
    </p:spTree>
    <p:extLst>
      <p:ext uri="{BB962C8B-B14F-4D97-AF65-F5344CB8AC3E}">
        <p14:creationId xmlns:p14="http://schemas.microsoft.com/office/powerpoint/2010/main" val="497468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Considerations for models with random effects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9074" y="1263316"/>
            <a:ext cx="11178188" cy="2251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Most software will assume that all factors are fixed unless you specify them as mixed.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Designating factors as random effects takes extra work.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The lm function treats all predictors as fixed effects.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Treating random effects as fixed effects is fundamentally wrong.</a:t>
            </a:r>
          </a:p>
        </p:txBody>
      </p:sp>
    </p:spTree>
    <p:extLst>
      <p:ext uri="{BB962C8B-B14F-4D97-AF65-F5344CB8AC3E}">
        <p14:creationId xmlns:p14="http://schemas.microsoft.com/office/powerpoint/2010/main" val="1205065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Links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9074" y="1263316"/>
            <a:ext cx="96920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linkClick r:id="rId2"/>
              </a:rPr>
              <a:t>MCMCMglmm</a:t>
            </a:r>
            <a:r>
              <a:rPr lang="en-US" dirty="0"/>
              <a:t>: Fit mixed models with phylogenetic or pedigree information in a Bayesian framework.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Outlier Package</a:t>
            </a:r>
            <a:r>
              <a:rPr lang="en-US" dirty="0"/>
              <a:t>: Apply outlier tests to identify possible outlier </a:t>
            </a:r>
            <a:r>
              <a:rPr lang="en-US" dirty="0" err="1"/>
              <a:t>datapoints</a:t>
            </a:r>
            <a:r>
              <a:rPr lang="en-US" dirty="0"/>
              <a:t> - I don</a:t>
            </a:r>
            <a:r>
              <a:rPr lang="mr-IN" dirty="0"/>
              <a:t>’</a:t>
            </a:r>
            <a:r>
              <a:rPr lang="en-US" dirty="0"/>
              <a:t>t recommend this.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269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GLM and LM function in R</a:t>
            </a:r>
          </a:p>
        </p:txBody>
      </p:sp>
      <p:sp>
        <p:nvSpPr>
          <p:cNvPr id="6" name="Rectangle 5"/>
          <p:cNvSpPr/>
          <p:nvPr/>
        </p:nvSpPr>
        <p:spPr>
          <a:xfrm>
            <a:off x="360556" y="1166183"/>
            <a:ext cx="113816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Calibri" charset="0"/>
              </a:rPr>
              <a:t>The GLM and LM function in R takes equations that can be described with the following operators</a:t>
            </a:r>
            <a:endParaRPr lang="en-US" sz="2800" dirty="0">
              <a:effectLst/>
              <a:latin typeface="Calibri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0556" y="2413338"/>
            <a:ext cx="1183144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+ 	+X include this variable </a:t>
            </a:r>
          </a:p>
          <a:p>
            <a:r>
              <a:rPr lang="en-US" sz="2800" dirty="0"/>
              <a:t>: 	X:Z include the interaction between these variables </a:t>
            </a:r>
          </a:p>
          <a:p>
            <a:r>
              <a:rPr lang="en-US" sz="2800" dirty="0"/>
              <a:t>∗ 	X∗Y include these variables and the interactions between them </a:t>
            </a:r>
          </a:p>
          <a:p>
            <a:r>
              <a:rPr lang="en-US" sz="2800" dirty="0"/>
              <a:t>^ 	(X + Z + W)^3 include these variables and all interactions up to three way </a:t>
            </a:r>
          </a:p>
        </p:txBody>
      </p:sp>
    </p:spTree>
    <p:extLst>
      <p:ext uri="{BB962C8B-B14F-4D97-AF65-F5344CB8AC3E}">
        <p14:creationId xmlns:p14="http://schemas.microsoft.com/office/powerpoint/2010/main" val="22521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 versus the math implied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854632" y="1402527"/>
                <a:ext cx="48520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632" y="1402527"/>
                <a:ext cx="4852098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442" b="84079"/>
          <a:stretch/>
        </p:blipFill>
        <p:spPr>
          <a:xfrm>
            <a:off x="329507" y="1302443"/>
            <a:ext cx="3760355" cy="6926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854632" y="3231711"/>
                <a:ext cx="659148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632" y="3231711"/>
                <a:ext cx="6591484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57" y="3095932"/>
            <a:ext cx="3786054" cy="76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89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0BBE3C-59E5-F448-8B16-6573F317B827}"/>
              </a:ext>
            </a:extLst>
          </p:cNvPr>
          <p:cNvSpPr txBox="1"/>
          <p:nvPr/>
        </p:nvSpPr>
        <p:spPr>
          <a:xfrm>
            <a:off x="0" y="-1"/>
            <a:ext cx="1219200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sz="1000" dirty="0"/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GWAS</a:t>
            </a:r>
          </a:p>
          <a:p>
            <a:endParaRPr lang="en-US" sz="1000" dirty="0"/>
          </a:p>
        </p:txBody>
      </p:sp>
      <p:pic>
        <p:nvPicPr>
          <p:cNvPr id="4098" name="Picture 2" descr="Genome-wide association study - Wikipedia">
            <a:extLst>
              <a:ext uri="{FF2B5EF4-FFF2-40B4-BE49-F238E27FC236}">
                <a16:creationId xmlns:a16="http://schemas.microsoft.com/office/drawing/2014/main" id="{869E0FF6-5703-F04C-AF83-EBBEB73E4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5688"/>
            <a:ext cx="6266046" cy="243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nome-Wide Association Studies - ACSH Explains | American Council on  Science and Health">
            <a:extLst>
              <a:ext uri="{FF2B5EF4-FFF2-40B4-BE49-F238E27FC236}">
                <a16:creationId xmlns:a16="http://schemas.microsoft.com/office/drawing/2014/main" id="{927AD330-1101-F146-AC60-0465A4F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3591797"/>
            <a:ext cx="6177146" cy="282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Genome-wide association studies in lung disease | Thorax">
            <a:extLst>
              <a:ext uri="{FF2B5EF4-FFF2-40B4-BE49-F238E27FC236}">
                <a16:creationId xmlns:a16="http://schemas.microsoft.com/office/drawing/2014/main" id="{BDABCAC1-4379-A641-BF78-1329E54B3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318" y="1641876"/>
            <a:ext cx="5694782" cy="336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350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0BBE3C-59E5-F448-8B16-6573F317B827}"/>
              </a:ext>
            </a:extLst>
          </p:cNvPr>
          <p:cNvSpPr txBox="1"/>
          <p:nvPr/>
        </p:nvSpPr>
        <p:spPr>
          <a:xfrm>
            <a:off x="0" y="-1"/>
            <a:ext cx="1219200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sz="1000" dirty="0"/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GWAS</a:t>
            </a:r>
          </a:p>
          <a:p>
            <a:endParaRPr 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9EEDE9-3F9A-F741-B27A-29B705E01C4F}"/>
              </a:ext>
            </a:extLst>
          </p:cNvPr>
          <p:cNvSpPr txBox="1"/>
          <p:nvPr/>
        </p:nvSpPr>
        <p:spPr>
          <a:xfrm>
            <a:off x="1196740" y="1463039"/>
            <a:ext cx="88937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GWAS: Genome wide association study.</a:t>
            </a:r>
          </a:p>
          <a:p>
            <a:endParaRPr lang="en-US" sz="2400" dirty="0"/>
          </a:p>
          <a:p>
            <a:r>
              <a:rPr lang="en-US" sz="2400" dirty="0"/>
              <a:t>The goal of GWAS is to determine what genes have alleles that are responsible for a trait of interest. The trait can be any measurable trait in any organism that you wish to study. For instance, a disease in humans, an economically important trait of a crop or domestic animal, an adaptation like a certain color pattern in birds, etc.</a:t>
            </a:r>
          </a:p>
        </p:txBody>
      </p:sp>
    </p:spTree>
    <p:extLst>
      <p:ext uri="{BB962C8B-B14F-4D97-AF65-F5344CB8AC3E}">
        <p14:creationId xmlns:p14="http://schemas.microsoft.com/office/powerpoint/2010/main" val="2547424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0BBE3C-59E5-F448-8B16-6573F317B827}"/>
              </a:ext>
            </a:extLst>
          </p:cNvPr>
          <p:cNvSpPr txBox="1"/>
          <p:nvPr/>
        </p:nvSpPr>
        <p:spPr>
          <a:xfrm>
            <a:off x="0" y="-1"/>
            <a:ext cx="1219200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sz="1000" dirty="0"/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GWAS – Discrete condition (often disease)</a:t>
            </a:r>
          </a:p>
          <a:p>
            <a:endParaRPr lang="en-US" sz="1000" dirty="0"/>
          </a:p>
        </p:txBody>
      </p:sp>
      <p:pic>
        <p:nvPicPr>
          <p:cNvPr id="7170" name="Picture 2" descr="What are genome wide association studies (GWAS)? | GWAS Catalog">
            <a:extLst>
              <a:ext uri="{FF2B5EF4-FFF2-40B4-BE49-F238E27FC236}">
                <a16:creationId xmlns:a16="http://schemas.microsoft.com/office/drawing/2014/main" id="{79A6FE6F-A392-F547-A6B2-278B72955D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439"/>
          <a:stretch/>
        </p:blipFill>
        <p:spPr bwMode="auto">
          <a:xfrm>
            <a:off x="1981200" y="958850"/>
            <a:ext cx="8229600" cy="289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arallelogram 1">
            <a:extLst>
              <a:ext uri="{FF2B5EF4-FFF2-40B4-BE49-F238E27FC236}">
                <a16:creationId xmlns:a16="http://schemas.microsoft.com/office/drawing/2014/main" id="{8DD63625-EACA-AD4A-8C7F-045DEBEDAC0D}"/>
              </a:ext>
            </a:extLst>
          </p:cNvPr>
          <p:cNvSpPr/>
          <p:nvPr/>
        </p:nvSpPr>
        <p:spPr>
          <a:xfrm>
            <a:off x="4937760" y="2425566"/>
            <a:ext cx="2387065" cy="914400"/>
          </a:xfrm>
          <a:prstGeom prst="parallelogram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8CC014-7172-0B4E-BDF1-0EEDA8DA0274}"/>
              </a:ext>
            </a:extLst>
          </p:cNvPr>
          <p:cNvSpPr txBox="1"/>
          <p:nvPr/>
        </p:nvSpPr>
        <p:spPr>
          <a:xfrm>
            <a:off x="2438400" y="3872116"/>
            <a:ext cx="77724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&gt;case 1</a:t>
            </a:r>
          </a:p>
          <a:p>
            <a:r>
              <a:rPr lang="en-US" sz="14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CATACTACTACTGAACGTTTGCTCCTGCtactatctctctctctctctctttctctctctctctctCATGC &gt;case 2</a:t>
            </a:r>
          </a:p>
          <a:p>
            <a:r>
              <a:rPr lang="en-US" sz="14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AGTTGACTACTGCATACTCGTGCTAGCTGACTGTCGTACGTACGTAGCTAGTGATCGATCGATGCTAGCTA&gt;case 3</a:t>
            </a:r>
          </a:p>
          <a:p>
            <a:r>
              <a:rPr lang="en-US" sz="14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CATACTACTACTGAACGTTTGCTCCTGCtactatctctctctctctctctttctctctctctctctCATGC &gt;control 1</a:t>
            </a:r>
          </a:p>
          <a:p>
            <a:r>
              <a:rPr lang="en-US" sz="14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AGTTGACTACTGCATACTCGTGCTAGCTGACTGTCGTACGTACGTAGCTAGTGATCGATCGATGCTAGCTA&gt;control 2</a:t>
            </a:r>
          </a:p>
          <a:p>
            <a:r>
              <a:rPr lang="en-US" sz="14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CATACTACTACTGAACGTTTGCTCCTGCtactatctctctctctctctctttctctctctctctctCATGC &gt;control 3</a:t>
            </a:r>
          </a:p>
          <a:p>
            <a:r>
              <a:rPr lang="en-US" sz="14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AGTTGACTACTGCATACTCGTGCTAGCTGACTGTCGTACGTACGTAGCTAGTGATCGATCGATGCTAGCTA</a:t>
            </a:r>
          </a:p>
          <a:p>
            <a:endParaRPr lang="en-US" sz="1400" dirty="0">
              <a:latin typeface="Courier New" panose="02070309020205020404" pitchFamily="49" charset="0"/>
              <a:ea typeface="Arial Unicode MS" panose="020B0604020202020204" pitchFamily="34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92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0BBE3C-59E5-F448-8B16-6573F317B827}"/>
              </a:ext>
            </a:extLst>
          </p:cNvPr>
          <p:cNvSpPr txBox="1"/>
          <p:nvPr/>
        </p:nvSpPr>
        <p:spPr>
          <a:xfrm>
            <a:off x="0" y="-1"/>
            <a:ext cx="1219200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sz="1000" dirty="0"/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GWAS – Continuous trait</a:t>
            </a:r>
          </a:p>
          <a:p>
            <a:endParaRPr lang="en-US" sz="1000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8DD63625-EACA-AD4A-8C7F-045DEBEDAC0D}"/>
              </a:ext>
            </a:extLst>
          </p:cNvPr>
          <p:cNvSpPr/>
          <p:nvPr/>
        </p:nvSpPr>
        <p:spPr>
          <a:xfrm>
            <a:off x="4937760" y="2425566"/>
            <a:ext cx="2387065" cy="914400"/>
          </a:xfrm>
          <a:prstGeom prst="parallelogram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8CC014-7172-0B4E-BDF1-0EEDA8DA0274}"/>
              </a:ext>
            </a:extLst>
          </p:cNvPr>
          <p:cNvSpPr txBox="1"/>
          <p:nvPr/>
        </p:nvSpPr>
        <p:spPr>
          <a:xfrm>
            <a:off x="2438400" y="3872116"/>
            <a:ext cx="77724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&gt;sample 1</a:t>
            </a:r>
          </a:p>
          <a:p>
            <a:r>
              <a:rPr lang="en-US" sz="14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CATACTACTACTGAACGTTTGCTCCTGCtactatctctctctctctctctttctctctctctctctCATGC &gt;sample 2</a:t>
            </a:r>
          </a:p>
          <a:p>
            <a:r>
              <a:rPr lang="en-US" sz="14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AGTTGACTACTGCATACTCGTGCTAGCTGACTGTCGTACGTACGTAGCTAGTGATCGATCGATGCTAGCTA&gt;sample 3</a:t>
            </a:r>
          </a:p>
          <a:p>
            <a:r>
              <a:rPr lang="en-US" sz="14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CATACTACTACTGAACGTTTGCTCCTGCtactatctctctctctctctctttctctctctctctctCATGC &gt;sample 4</a:t>
            </a:r>
          </a:p>
          <a:p>
            <a:r>
              <a:rPr lang="en-US" sz="14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AGTTGACTACTGCATACTCGTGCTAGCTGACTGTCGTACGTACGTAGCTAGTGATCGATCGATGCTAGCTA&gt;sample 5</a:t>
            </a:r>
          </a:p>
          <a:p>
            <a:r>
              <a:rPr lang="en-US" sz="14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CATACTACTACTGAACGTTTGCTCCTGCtactatctctctctctctctctttctctctctctctctCATGC &gt;sample 6</a:t>
            </a:r>
          </a:p>
          <a:p>
            <a:r>
              <a:rPr lang="en-US" sz="14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AGTTGACTACTGCATACTCGTGCTAGCTGACTGTCGTACGTACGTAGCTAGTGATCGATCGATGCTAGCTA</a:t>
            </a:r>
          </a:p>
          <a:p>
            <a:endParaRPr lang="en-US" sz="1400" dirty="0">
              <a:latin typeface="Courier New" panose="02070309020205020404" pitchFamily="49" charset="0"/>
              <a:ea typeface="Arial Unicode MS" panose="020B0604020202020204" pitchFamily="34" charset="-128"/>
              <a:cs typeface="Courier New" panose="02070309020205020404" pitchFamily="49" charset="0"/>
            </a:endParaRPr>
          </a:p>
        </p:txBody>
      </p:sp>
      <p:pic>
        <p:nvPicPr>
          <p:cNvPr id="6" name="Graphic 5" descr="Cow">
            <a:extLst>
              <a:ext uri="{FF2B5EF4-FFF2-40B4-BE49-F238E27FC236}">
                <a16:creationId xmlns:a16="http://schemas.microsoft.com/office/drawing/2014/main" id="{B9B5825A-9469-0749-B4CE-914750BE3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85117" y="1260028"/>
            <a:ext cx="914400" cy="914400"/>
          </a:xfrm>
          <a:prstGeom prst="rect">
            <a:avLst/>
          </a:prstGeom>
        </p:spPr>
      </p:pic>
      <p:pic>
        <p:nvPicPr>
          <p:cNvPr id="10" name="Graphic 9" descr="Cow">
            <a:extLst>
              <a:ext uri="{FF2B5EF4-FFF2-40B4-BE49-F238E27FC236}">
                <a16:creationId xmlns:a16="http://schemas.microsoft.com/office/drawing/2014/main" id="{88A0277C-B544-8D4B-B2BE-56CB69FAE3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10748" y="2261272"/>
            <a:ext cx="914400" cy="914400"/>
          </a:xfrm>
          <a:prstGeom prst="rect">
            <a:avLst/>
          </a:prstGeom>
        </p:spPr>
      </p:pic>
      <p:pic>
        <p:nvPicPr>
          <p:cNvPr id="11" name="Graphic 10" descr="Cow">
            <a:extLst>
              <a:ext uri="{FF2B5EF4-FFF2-40B4-BE49-F238E27FC236}">
                <a16:creationId xmlns:a16="http://schemas.microsoft.com/office/drawing/2014/main" id="{8189CD77-4201-244D-AD49-8031E612BD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24600" y="958656"/>
            <a:ext cx="914400" cy="914400"/>
          </a:xfrm>
          <a:prstGeom prst="rect">
            <a:avLst/>
          </a:prstGeom>
        </p:spPr>
      </p:pic>
      <p:pic>
        <p:nvPicPr>
          <p:cNvPr id="12" name="Graphic 11" descr="Cow">
            <a:extLst>
              <a:ext uri="{FF2B5EF4-FFF2-40B4-BE49-F238E27FC236}">
                <a16:creationId xmlns:a16="http://schemas.microsoft.com/office/drawing/2014/main" id="{8EDA1030-E186-3544-87D6-0460FECF47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37760" y="2108872"/>
            <a:ext cx="914400" cy="914400"/>
          </a:xfrm>
          <a:prstGeom prst="rect">
            <a:avLst/>
          </a:prstGeom>
        </p:spPr>
      </p:pic>
      <p:pic>
        <p:nvPicPr>
          <p:cNvPr id="13" name="Graphic 12" descr="Cow">
            <a:extLst>
              <a:ext uri="{FF2B5EF4-FFF2-40B4-BE49-F238E27FC236}">
                <a16:creationId xmlns:a16="http://schemas.microsoft.com/office/drawing/2014/main" id="{EC1AD995-3279-FE40-9C08-D9A5878769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23360" y="958656"/>
            <a:ext cx="914400" cy="914400"/>
          </a:xfrm>
          <a:prstGeom prst="rect">
            <a:avLst/>
          </a:prstGeom>
        </p:spPr>
      </p:pic>
      <p:pic>
        <p:nvPicPr>
          <p:cNvPr id="14" name="Graphic 13" descr="Cow">
            <a:extLst>
              <a:ext uri="{FF2B5EF4-FFF2-40B4-BE49-F238E27FC236}">
                <a16:creationId xmlns:a16="http://schemas.microsoft.com/office/drawing/2014/main" id="{CF784612-7A8B-DD49-B774-DE6A723364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12324" y="1061600"/>
            <a:ext cx="914400" cy="914400"/>
          </a:xfrm>
          <a:prstGeom prst="rect">
            <a:avLst/>
          </a:prstGeom>
        </p:spPr>
      </p:pic>
      <p:pic>
        <p:nvPicPr>
          <p:cNvPr id="15" name="Graphic 14" descr="Cow">
            <a:extLst>
              <a:ext uri="{FF2B5EF4-FFF2-40B4-BE49-F238E27FC236}">
                <a16:creationId xmlns:a16="http://schemas.microsoft.com/office/drawing/2014/main" id="{213373D8-9EED-0C4A-BF02-75A64716E7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04357" y="1873056"/>
            <a:ext cx="914400" cy="914400"/>
          </a:xfrm>
          <a:prstGeom prst="rect">
            <a:avLst/>
          </a:prstGeom>
        </p:spPr>
      </p:pic>
      <p:pic>
        <p:nvPicPr>
          <p:cNvPr id="16" name="Graphic 15" descr="Cow">
            <a:extLst>
              <a:ext uri="{FF2B5EF4-FFF2-40B4-BE49-F238E27FC236}">
                <a16:creationId xmlns:a16="http://schemas.microsoft.com/office/drawing/2014/main" id="{D3BEAE1B-CDC6-EE41-9E82-5BE80392B9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24254" y="2269912"/>
            <a:ext cx="914400" cy="914400"/>
          </a:xfrm>
          <a:prstGeom prst="rect">
            <a:avLst/>
          </a:prstGeom>
        </p:spPr>
      </p:pic>
      <p:pic>
        <p:nvPicPr>
          <p:cNvPr id="17" name="Graphic 16" descr="Cow">
            <a:extLst>
              <a:ext uri="{FF2B5EF4-FFF2-40B4-BE49-F238E27FC236}">
                <a16:creationId xmlns:a16="http://schemas.microsoft.com/office/drawing/2014/main" id="{76E73B2D-4EDA-2446-9A2E-9477E2C7A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4052" y="214626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8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0BBE3C-59E5-F448-8B16-6573F317B827}"/>
              </a:ext>
            </a:extLst>
          </p:cNvPr>
          <p:cNvSpPr txBox="1"/>
          <p:nvPr/>
        </p:nvSpPr>
        <p:spPr>
          <a:xfrm>
            <a:off x="0" y="-1"/>
            <a:ext cx="1219200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sz="1000" dirty="0"/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GWAS – Continuous trait</a:t>
            </a:r>
          </a:p>
          <a:p>
            <a:endParaRPr lang="en-US" sz="1000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8DD63625-EACA-AD4A-8C7F-045DEBEDAC0D}"/>
              </a:ext>
            </a:extLst>
          </p:cNvPr>
          <p:cNvSpPr/>
          <p:nvPr/>
        </p:nvSpPr>
        <p:spPr>
          <a:xfrm>
            <a:off x="4937760" y="2425566"/>
            <a:ext cx="2387065" cy="914400"/>
          </a:xfrm>
          <a:prstGeom prst="parallelogram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8CC014-7172-0B4E-BDF1-0EEDA8DA0274}"/>
              </a:ext>
            </a:extLst>
          </p:cNvPr>
          <p:cNvSpPr txBox="1"/>
          <p:nvPr/>
        </p:nvSpPr>
        <p:spPr>
          <a:xfrm>
            <a:off x="593767" y="1056625"/>
            <a:ext cx="505453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AGTTGACTACTGCATACTCGT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AGTTGACTACTGCATACTCGT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AGTTGACTACTGCATACTCGT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AGTTGACTACTGCATACTCGT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TGTTGACTACTGCATACTCGT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AGTTGACTACTGCATACTCGT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TGTTGACTACTGCATACTCGT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TGTTGACTACTGCATACTCGT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AGTTGACTACTGCATACTCGT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TGTTGACTACTGCATACTCGT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TGTTGACTACTGCATACTCGT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TGTTGACTACTGCATACTCGT</a:t>
            </a:r>
          </a:p>
        </p:txBody>
      </p:sp>
      <p:pic>
        <p:nvPicPr>
          <p:cNvPr id="14" name="Graphic 13" descr="Cow">
            <a:extLst>
              <a:ext uri="{FF2B5EF4-FFF2-40B4-BE49-F238E27FC236}">
                <a16:creationId xmlns:a16="http://schemas.microsoft.com/office/drawing/2014/main" id="{CF784612-7A8B-DD49-B774-DE6A72336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504" y="2974751"/>
            <a:ext cx="338842" cy="338842"/>
          </a:xfrm>
          <a:prstGeom prst="rect">
            <a:avLst/>
          </a:prstGeom>
        </p:spPr>
      </p:pic>
      <p:pic>
        <p:nvPicPr>
          <p:cNvPr id="15" name="Graphic 14" descr="Cow">
            <a:extLst>
              <a:ext uri="{FF2B5EF4-FFF2-40B4-BE49-F238E27FC236}">
                <a16:creationId xmlns:a16="http://schemas.microsoft.com/office/drawing/2014/main" id="{213373D8-9EED-0C4A-BF02-75A64716E7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504" y="1326730"/>
            <a:ext cx="338842" cy="338842"/>
          </a:xfrm>
          <a:prstGeom prst="rect">
            <a:avLst/>
          </a:prstGeom>
        </p:spPr>
      </p:pic>
      <p:pic>
        <p:nvPicPr>
          <p:cNvPr id="17" name="Graphic 16" descr="Cow">
            <a:extLst>
              <a:ext uri="{FF2B5EF4-FFF2-40B4-BE49-F238E27FC236}">
                <a16:creationId xmlns:a16="http://schemas.microsoft.com/office/drawing/2014/main" id="{76E73B2D-4EDA-2446-9A2E-9477E2C7AB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504" y="2210149"/>
            <a:ext cx="338842" cy="3388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A2F97B6-3119-AA43-B5B0-D323660617A5}"/>
              </a:ext>
            </a:extLst>
          </p:cNvPr>
          <p:cNvSpPr/>
          <p:nvPr/>
        </p:nvSpPr>
        <p:spPr>
          <a:xfrm>
            <a:off x="7493331" y="1479279"/>
            <a:ext cx="3257463" cy="28983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 descr="Cow">
            <a:extLst>
              <a:ext uri="{FF2B5EF4-FFF2-40B4-BE49-F238E27FC236}">
                <a16:creationId xmlns:a16="http://schemas.microsoft.com/office/drawing/2014/main" id="{075737E2-C1EE-CF40-AFD7-8FC51ACE5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375" y="4778427"/>
            <a:ext cx="338842" cy="338842"/>
          </a:xfrm>
          <a:prstGeom prst="rect">
            <a:avLst/>
          </a:prstGeom>
        </p:spPr>
      </p:pic>
      <p:pic>
        <p:nvPicPr>
          <p:cNvPr id="19" name="Graphic 18" descr="Cow">
            <a:extLst>
              <a:ext uri="{FF2B5EF4-FFF2-40B4-BE49-F238E27FC236}">
                <a16:creationId xmlns:a16="http://schemas.microsoft.com/office/drawing/2014/main" id="{B50CB5B2-F96E-6E4A-8440-51C83B6D4F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504" y="5596705"/>
            <a:ext cx="338842" cy="338842"/>
          </a:xfrm>
          <a:prstGeom prst="rect">
            <a:avLst/>
          </a:prstGeom>
        </p:spPr>
      </p:pic>
      <p:pic>
        <p:nvPicPr>
          <p:cNvPr id="20" name="Graphic 19" descr="Cow">
            <a:extLst>
              <a:ext uri="{FF2B5EF4-FFF2-40B4-BE49-F238E27FC236}">
                <a16:creationId xmlns:a16="http://schemas.microsoft.com/office/drawing/2014/main" id="{B5C2BF80-AD66-FB48-AFD8-076ACF5F6C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504" y="3928420"/>
            <a:ext cx="338842" cy="3388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D2FF24C-A651-6246-B47B-BD329A0ED98C}"/>
              </a:ext>
            </a:extLst>
          </p:cNvPr>
          <p:cNvSpPr/>
          <p:nvPr/>
        </p:nvSpPr>
        <p:spPr>
          <a:xfrm>
            <a:off x="593767" y="1056625"/>
            <a:ext cx="4583875" cy="8790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6329D9-1227-7843-AF76-BF12807ACDFF}"/>
              </a:ext>
            </a:extLst>
          </p:cNvPr>
          <p:cNvSpPr/>
          <p:nvPr/>
        </p:nvSpPr>
        <p:spPr>
          <a:xfrm>
            <a:off x="593766" y="1921106"/>
            <a:ext cx="4583875" cy="8790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2EE3E2-F339-064D-AEDB-63A2DC03302A}"/>
              </a:ext>
            </a:extLst>
          </p:cNvPr>
          <p:cNvSpPr/>
          <p:nvPr/>
        </p:nvSpPr>
        <p:spPr>
          <a:xfrm>
            <a:off x="593765" y="2785426"/>
            <a:ext cx="4583875" cy="8790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3AEF3D-BC64-FD45-814E-23231BBA6FA7}"/>
              </a:ext>
            </a:extLst>
          </p:cNvPr>
          <p:cNvSpPr/>
          <p:nvPr/>
        </p:nvSpPr>
        <p:spPr>
          <a:xfrm>
            <a:off x="593764" y="3630190"/>
            <a:ext cx="4583875" cy="8790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ACF5ED-A23A-9540-AD68-50E9E0A74E8E}"/>
              </a:ext>
            </a:extLst>
          </p:cNvPr>
          <p:cNvSpPr/>
          <p:nvPr/>
        </p:nvSpPr>
        <p:spPr>
          <a:xfrm>
            <a:off x="593764" y="4482635"/>
            <a:ext cx="4583875" cy="8790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7C0DE2F-7925-8244-857B-13A3532CA626}"/>
              </a:ext>
            </a:extLst>
          </p:cNvPr>
          <p:cNvSpPr/>
          <p:nvPr/>
        </p:nvSpPr>
        <p:spPr>
          <a:xfrm>
            <a:off x="593763" y="5326600"/>
            <a:ext cx="4583875" cy="8790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2DEFDD-1584-524E-8C05-2D63C38304B6}"/>
              </a:ext>
            </a:extLst>
          </p:cNvPr>
          <p:cNvSpPr txBox="1"/>
          <p:nvPr/>
        </p:nvSpPr>
        <p:spPr>
          <a:xfrm>
            <a:off x="7584846" y="4377618"/>
            <a:ext cx="307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AA                   AT                      TT</a:t>
            </a:r>
          </a:p>
        </p:txBody>
      </p:sp>
      <p:pic>
        <p:nvPicPr>
          <p:cNvPr id="26" name="Graphic 25" descr="Cow">
            <a:extLst>
              <a:ext uri="{FF2B5EF4-FFF2-40B4-BE49-F238E27FC236}">
                <a16:creationId xmlns:a16="http://schemas.microsoft.com/office/drawing/2014/main" id="{C93891AE-9048-234A-AF49-7939E4D50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3018" y="3994441"/>
            <a:ext cx="338842" cy="338842"/>
          </a:xfrm>
          <a:prstGeom prst="rect">
            <a:avLst/>
          </a:prstGeom>
        </p:spPr>
      </p:pic>
      <p:pic>
        <p:nvPicPr>
          <p:cNvPr id="27" name="Graphic 26" descr="Cow">
            <a:extLst>
              <a:ext uri="{FF2B5EF4-FFF2-40B4-BE49-F238E27FC236}">
                <a16:creationId xmlns:a16="http://schemas.microsoft.com/office/drawing/2014/main" id="{29D8598B-5783-6640-BB49-437DBF6A38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52312" y="1402254"/>
            <a:ext cx="338842" cy="338842"/>
          </a:xfrm>
          <a:prstGeom prst="rect">
            <a:avLst/>
          </a:prstGeom>
        </p:spPr>
      </p:pic>
      <p:pic>
        <p:nvPicPr>
          <p:cNvPr id="28" name="Graphic 27" descr="Cow">
            <a:extLst>
              <a:ext uri="{FF2B5EF4-FFF2-40B4-BE49-F238E27FC236}">
                <a16:creationId xmlns:a16="http://schemas.microsoft.com/office/drawing/2014/main" id="{EE5E2AC9-8F72-5447-B59C-A04C7396D3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83829" y="2664397"/>
            <a:ext cx="338842" cy="3388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9D3221-4626-A242-9E52-926DB708DC62}"/>
              </a:ext>
            </a:extLst>
          </p:cNvPr>
          <p:cNvSpPr txBox="1"/>
          <p:nvPr/>
        </p:nvSpPr>
        <p:spPr>
          <a:xfrm rot="16200000">
            <a:off x="6752037" y="2649152"/>
            <a:ext cx="1113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coat color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572D2B-5D70-2F4E-808A-8D854F150189}"/>
              </a:ext>
            </a:extLst>
          </p:cNvPr>
          <p:cNvSpPr/>
          <p:nvPr/>
        </p:nvSpPr>
        <p:spPr>
          <a:xfrm>
            <a:off x="605638" y="1056625"/>
            <a:ext cx="320637" cy="5149028"/>
          </a:xfrm>
          <a:prstGeom prst="rect">
            <a:avLst/>
          </a:prstGeom>
          <a:solidFill>
            <a:srgbClr val="FF2600">
              <a:alpha val="9804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9508976-1ACE-E642-90A5-140C7BBD666B}"/>
              </a:ext>
            </a:extLst>
          </p:cNvPr>
          <p:cNvSpPr/>
          <p:nvPr/>
        </p:nvSpPr>
        <p:spPr>
          <a:xfrm>
            <a:off x="7677050" y="1571675"/>
            <a:ext cx="193862" cy="190211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75608C-F0C4-5F4B-B4F8-ACB6F7106BE9}"/>
              </a:ext>
            </a:extLst>
          </p:cNvPr>
          <p:cNvSpPr/>
          <p:nvPr/>
        </p:nvSpPr>
        <p:spPr>
          <a:xfrm>
            <a:off x="7677050" y="2773028"/>
            <a:ext cx="193862" cy="190211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3F94CF-76BE-454C-9126-2884279AABD7}"/>
              </a:ext>
            </a:extLst>
          </p:cNvPr>
          <p:cNvSpPr/>
          <p:nvPr/>
        </p:nvSpPr>
        <p:spPr>
          <a:xfrm>
            <a:off x="9053328" y="4071307"/>
            <a:ext cx="193862" cy="190211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46B36F6-3C9C-AC4A-B670-8F19E2943220}"/>
              </a:ext>
            </a:extLst>
          </p:cNvPr>
          <p:cNvSpPr/>
          <p:nvPr/>
        </p:nvSpPr>
        <p:spPr>
          <a:xfrm>
            <a:off x="10331883" y="2787660"/>
            <a:ext cx="193862" cy="190211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DA3ACB1-3244-E44F-8641-F31CA43D09C8}"/>
              </a:ext>
            </a:extLst>
          </p:cNvPr>
          <p:cNvSpPr/>
          <p:nvPr/>
        </p:nvSpPr>
        <p:spPr>
          <a:xfrm>
            <a:off x="8859466" y="4071307"/>
            <a:ext cx="193862" cy="190211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8689A32-5422-9B42-9931-04FF187361F2}"/>
              </a:ext>
            </a:extLst>
          </p:cNvPr>
          <p:cNvSpPr/>
          <p:nvPr/>
        </p:nvSpPr>
        <p:spPr>
          <a:xfrm>
            <a:off x="10331883" y="1533175"/>
            <a:ext cx="193862" cy="190211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67398AB-5E5A-DE45-BAF2-8856941C91F4}"/>
              </a:ext>
            </a:extLst>
          </p:cNvPr>
          <p:cNvCxnSpPr/>
          <p:nvPr/>
        </p:nvCxnSpPr>
        <p:spPr>
          <a:xfrm>
            <a:off x="7584846" y="2868133"/>
            <a:ext cx="2940899" cy="0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9CAA453-54DB-8F42-B574-589F744F9AB1}"/>
              </a:ext>
            </a:extLst>
          </p:cNvPr>
          <p:cNvSpPr txBox="1"/>
          <p:nvPr/>
        </p:nvSpPr>
        <p:spPr>
          <a:xfrm>
            <a:off x="8793513" y="3294679"/>
            <a:ext cx="1538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significant</a:t>
            </a:r>
          </a:p>
        </p:txBody>
      </p:sp>
    </p:spTree>
    <p:extLst>
      <p:ext uri="{BB962C8B-B14F-4D97-AF65-F5344CB8AC3E}">
        <p14:creationId xmlns:p14="http://schemas.microsoft.com/office/powerpoint/2010/main" val="214875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solidFill>
            <a:schemeClr val="tx1"/>
          </a:solidFill>
        </a:ln>
        <a:effectLst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17137</TotalTime>
  <Words>1216</Words>
  <Application>Microsoft Macintosh PowerPoint</Application>
  <PresentationFormat>Widescreen</PresentationFormat>
  <Paragraphs>283</Paragraphs>
  <Slides>27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Courier New</vt:lpstr>
      <vt:lpstr>Office Theme</vt:lpstr>
      <vt:lpstr>      Binary Response Variables, Random vs Fixed Effects, and Outliers  Biology 683  Lecture GLM3   Heath Blackmon</vt:lpstr>
      <vt:lpstr>Other kinds of regression</vt:lpstr>
      <vt:lpstr>GLM and LM function in R</vt:lpstr>
      <vt:lpstr>R versus the math implied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Mixed models</vt:lpstr>
      <vt:lpstr>Mixed models</vt:lpstr>
      <vt:lpstr>Example of fixed effects</vt:lpstr>
      <vt:lpstr>Example of fixed effects (two factor ANOVA)</vt:lpstr>
      <vt:lpstr>Interpreting Coefficients</vt:lpstr>
      <vt:lpstr>What is a random effect</vt:lpstr>
      <vt:lpstr>What is a random effect</vt:lpstr>
      <vt:lpstr>Example of random effects</vt:lpstr>
      <vt:lpstr>Example of random effects</vt:lpstr>
      <vt:lpstr>Implementing a mixed effects model</vt:lpstr>
      <vt:lpstr>Implementing a mixed effects model</vt:lpstr>
      <vt:lpstr>Implementing a mixed effects model</vt:lpstr>
      <vt:lpstr>Considerations for models with random effects</vt:lpstr>
      <vt:lpstr>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and Bayes Theorem Biology 683  Lecture 3   Heath Blackmon</dc:title>
  <dc:creator>Heath Blackmon</dc:creator>
  <cp:lastModifiedBy>Heath Blackmon</cp:lastModifiedBy>
  <cp:revision>191</cp:revision>
  <cp:lastPrinted>2018-01-03T17:27:34Z</cp:lastPrinted>
  <dcterms:created xsi:type="dcterms:W3CDTF">2018-01-03T17:15:04Z</dcterms:created>
  <dcterms:modified xsi:type="dcterms:W3CDTF">2024-10-14T20:21:18Z</dcterms:modified>
</cp:coreProperties>
</file>